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iS1K+ldbY09WVg6Xg272KO2+W/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7b6919ff2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57b6919ff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57b6919ff2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347c5ad3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f347c5ad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f347c5ad3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347c5ad3c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f347c5ad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f347c5ad3c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47c5ad3c_0_9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f347c5ad3c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f347c5ad3c_0_9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47c5ad3c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347c5ad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f347c5ad3c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47c5ad3c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347c5ad3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f347c5ad3c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47c5ad3c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f347c5ad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f347c5ad3c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347c5ad3c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f347c5ad3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f347c5ad3c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347c5ad3c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f347c5ad3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f347c5ad3c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347c5ad3c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f347c5ad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f347c5ad3c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4f6ce5a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f14f6ce5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f14f6ce5a5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47c5ad3c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f347c5ad3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f347c5ad3c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47c5ad3c_0_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f347c5ad3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f347c5ad3c_0_3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347c5ad3c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347c5ad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f347c5ad3c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347c5ad3c_0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f347c5ad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f347c5ad3c_0_2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347c5ad3c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f347c5ad3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f347c5ad3c_0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347c5ad3c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347c5ad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f347c5ad3c_0_2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347c5ad3c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347c5ad3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f347c5ad3c_0_3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347c5ad3c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f347c5ad3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f347c5ad3c_0_2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347c5ad3c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f347c5ad3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f347c5ad3c_0_2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347c5ad3c_0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f347c5ad3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f347c5ad3c_0_2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7b6919ff2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57b6919f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57b6919ff2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347c5ad3c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f347c5ad3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f347c5ad3c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347c5ad3c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f347c5ad3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f347c5ad3c_0_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347c5ad3c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f347c5ad3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f347c5ad3c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347c5ad3c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f347c5ad3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f347c5ad3c_0_2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347c5ad3c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f347c5ad3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f347c5ad3c_0_3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347c5ad3c_0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f347c5ad3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f347c5ad3c_0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347c5ad3c_0_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f347c5ad3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f347c5ad3c_0_4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347c5ad3c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f347c5ad3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f347c5ad3c_0_4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347c5ad3c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f347c5ad3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f347c5ad3c_0_4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347c5ad3c_0_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f347c5ad3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f347c5ad3c_0_4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2d08c396a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f2d08c39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f2d08c396a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347c5ad3c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f347c5ad3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f347c5ad3c_0_4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347c5ad3c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f347c5ad3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f347c5ad3c_0_4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347c5ad3c_0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f347c5ad3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f347c5ad3c_0_4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347c5ad3c_0_4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f347c5ad3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f347c5ad3c_0_4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347c5ad3c_0_4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f347c5ad3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f347c5ad3c_0_4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347c5ad3c_0_5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f347c5ad3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gf347c5ad3c_0_5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347c5ad3c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f347c5ad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f347c5ad3c_0_5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7b6919ff2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57b6919ff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157b6919ff2_0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14f6ce5a5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f14f6ce5a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f14f6ce5a5_0_1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940d05e3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5940d05e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5940d05e32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7b6919ff2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7b6919ff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57b6919ff2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7b6919ff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57b6919f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57b6919ff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7b6919ff2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57b6919f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57b6919ff2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9a8818c5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9a8818c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39a8818c5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47c5ad3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f347c5ad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f347c5ad3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6408712"/>
            <a:ext cx="9144000" cy="47667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91" name="Google Shape;9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2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/>
          <p:nvPr/>
        </p:nvSpPr>
        <p:spPr>
          <a:xfrm>
            <a:off x="0" y="3284984"/>
            <a:ext cx="3059832" cy="11304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3059832" y="3284984"/>
            <a:ext cx="6084168" cy="11304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Aula CSS 10 - Grid CSS Layout - Parte 01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7046912" y="652534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7b6919ff2_0_10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86" name="Google Shape;186;g157b6919ff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57b6919ff2_0_10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8" name="Google Shape;188;g157b6919ff2_0_10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57b6919ff2_0_106"/>
          <p:cNvPicPr preferRelativeResize="0"/>
          <p:nvPr/>
        </p:nvPicPr>
        <p:blipFill rotWithShape="1">
          <a:blip r:embed="rId4">
            <a:alphaModFix/>
          </a:blip>
          <a:srcRect b="25696" l="13617" r="50386" t="57315"/>
          <a:stretch/>
        </p:blipFill>
        <p:spPr>
          <a:xfrm>
            <a:off x="1305775" y="2099312"/>
            <a:ext cx="6631075" cy="16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57b6919ff2_0_106"/>
          <p:cNvSpPr txBox="1"/>
          <p:nvPr/>
        </p:nvSpPr>
        <p:spPr>
          <a:xfrm>
            <a:off x="323525" y="1330013"/>
            <a:ext cx="18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Termos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57b6919ff2_0_106"/>
          <p:cNvSpPr txBox="1"/>
          <p:nvPr/>
        </p:nvSpPr>
        <p:spPr>
          <a:xfrm>
            <a:off x="689100" y="4420700"/>
            <a:ext cx="776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800"/>
              <a:buFont typeface="Calibri"/>
              <a:buChar char="●"/>
            </a:pPr>
            <a:r>
              <a:rPr b="1" i="0" lang="pt-BR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display: grid</a:t>
            </a:r>
            <a:endParaRPr b="1" i="0" sz="28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</a:pPr>
            <a:r>
              <a:rPr b="0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Você sempre precisa definir um container para trabalhar com </a:t>
            </a:r>
            <a:r>
              <a:rPr b="1" i="0" lang="pt-BR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Grid layout</a:t>
            </a:r>
            <a:endParaRPr b="1" i="0" sz="28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347c5ad3c_0_1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347c5ad3c_0_1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99" name="Google Shape;199;gf347c5ad3c_0_16"/>
          <p:cNvPicPr preferRelativeResize="0"/>
          <p:nvPr/>
        </p:nvPicPr>
        <p:blipFill rotWithShape="1">
          <a:blip r:embed="rId3">
            <a:alphaModFix/>
          </a:blip>
          <a:srcRect b="37590" l="15322" r="16333" t="20294"/>
          <a:stretch/>
        </p:blipFill>
        <p:spPr>
          <a:xfrm>
            <a:off x="355488" y="1280076"/>
            <a:ext cx="8233675" cy="2721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becalho_ppt.png" id="200" name="Google Shape;200;gf347c5ad3c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347c5ad3c_0_16"/>
          <p:cNvSpPr txBox="1"/>
          <p:nvPr/>
        </p:nvSpPr>
        <p:spPr>
          <a:xfrm>
            <a:off x="154078" y="156507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f347c5ad3c_0_16"/>
          <p:cNvPicPr preferRelativeResize="0"/>
          <p:nvPr/>
        </p:nvPicPr>
        <p:blipFill rotWithShape="1">
          <a:blip r:embed="rId5">
            <a:alphaModFix/>
          </a:blip>
          <a:srcRect b="18688" l="7009" r="8129" t="32260"/>
          <a:stretch/>
        </p:blipFill>
        <p:spPr>
          <a:xfrm>
            <a:off x="449338" y="3913900"/>
            <a:ext cx="8046010" cy="24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47c5ad3c_0_2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09" name="Google Shape;209;gf347c5ad3c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f347c5ad3c_0_2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gf347c5ad3c_0_2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f347c5ad3c_0_24"/>
          <p:cNvPicPr preferRelativeResize="0"/>
          <p:nvPr/>
        </p:nvPicPr>
        <p:blipFill rotWithShape="1">
          <a:blip r:embed="rId4">
            <a:alphaModFix/>
          </a:blip>
          <a:srcRect b="28031" l="7358" r="21678" t="33960"/>
          <a:stretch/>
        </p:blipFill>
        <p:spPr>
          <a:xfrm>
            <a:off x="517225" y="1456687"/>
            <a:ext cx="7830451" cy="22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f347c5ad3c_0_24"/>
          <p:cNvPicPr preferRelativeResize="0"/>
          <p:nvPr/>
        </p:nvPicPr>
        <p:blipFill rotWithShape="1">
          <a:blip r:embed="rId5">
            <a:alphaModFix/>
          </a:blip>
          <a:srcRect b="11259" l="7008" r="8245" t="39162"/>
          <a:stretch/>
        </p:blipFill>
        <p:spPr>
          <a:xfrm>
            <a:off x="453213" y="3706488"/>
            <a:ext cx="8237573" cy="25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347c5ad3c_0_96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f347c5ad3c_0_9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221" name="Google Shape;221;gf347c5ad3c_0_9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347c5ad3c_0_964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f347c5ad3c_0_964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lemento pai (Grid Container)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f347c5ad3c_0_964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347c5ad3c_0_4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31" name="Google Shape;231;gf347c5ad3c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f347c5ad3c_0_48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33" name="Google Shape;233;gf347c5ad3c_0_48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f347c5ad3c_0_48"/>
          <p:cNvSpPr txBox="1"/>
          <p:nvPr/>
        </p:nvSpPr>
        <p:spPr>
          <a:xfrm>
            <a:off x="323525" y="1398738"/>
            <a:ext cx="64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i="0" lang="pt-B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lemento pai (Grid Container)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f347c5ad3c_0_48"/>
          <p:cNvSpPr txBox="1"/>
          <p:nvPr/>
        </p:nvSpPr>
        <p:spPr>
          <a:xfrm>
            <a:off x="442925" y="2087375"/>
            <a:ext cx="377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grid-template-columns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grid-template-rows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grid-template-areas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column-gap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row-gap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f347c5ad3c_0_48"/>
          <p:cNvSpPr txBox="1"/>
          <p:nvPr/>
        </p:nvSpPr>
        <p:spPr>
          <a:xfrm>
            <a:off x="5160775" y="2173175"/>
            <a:ext cx="3463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justify-items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align-items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justify-content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align-content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47c5ad3c_0_5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43" name="Google Shape;243;gf347c5ad3c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f347c5ad3c_0_5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45" name="Google Shape;245;gf347c5ad3c_0_5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f347c5ad3c_0_56"/>
          <p:cNvPicPr preferRelativeResize="0"/>
          <p:nvPr/>
        </p:nvPicPr>
        <p:blipFill rotWithShape="1">
          <a:blip r:embed="rId4">
            <a:alphaModFix/>
          </a:blip>
          <a:srcRect b="28884" l="12362" r="55693" t="43723"/>
          <a:stretch/>
        </p:blipFill>
        <p:spPr>
          <a:xfrm>
            <a:off x="1723113" y="3511275"/>
            <a:ext cx="5697782" cy="26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f347c5ad3c_0_56"/>
          <p:cNvSpPr txBox="1"/>
          <p:nvPr/>
        </p:nvSpPr>
        <p:spPr>
          <a:xfrm>
            <a:off x="501725" y="2311525"/>
            <a:ext cx="5329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grid: gera um block grid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●"/>
            </a:pPr>
            <a:r>
              <a:rPr b="0" i="0" lang="pt-BR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inline-grid: gera um grid alinhado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f347c5ad3c_0_56"/>
          <p:cNvSpPr txBox="1"/>
          <p:nvPr/>
        </p:nvSpPr>
        <p:spPr>
          <a:xfrm>
            <a:off x="552725" y="1456663"/>
            <a:ext cx="47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pt-BR" sz="2200"/>
              <a:t>Propriedade display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47c5ad3c_0_6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55" name="Google Shape;255;gf347c5ad3c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f347c5ad3c_0_6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57" name="Google Shape;257;gf347c5ad3c_0_6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f347c5ad3c_0_64"/>
          <p:cNvPicPr preferRelativeResize="0"/>
          <p:nvPr/>
        </p:nvPicPr>
        <p:blipFill rotWithShape="1">
          <a:blip r:embed="rId4">
            <a:alphaModFix/>
          </a:blip>
          <a:srcRect b="24808" l="14735" r="37744" t="60512"/>
          <a:stretch/>
        </p:blipFill>
        <p:spPr>
          <a:xfrm>
            <a:off x="102900" y="1964575"/>
            <a:ext cx="6907488" cy="11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f347c5ad3c_0_64"/>
          <p:cNvSpPr txBox="1"/>
          <p:nvPr/>
        </p:nvSpPr>
        <p:spPr>
          <a:xfrm>
            <a:off x="323525" y="1387100"/>
            <a:ext cx="75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pt-BR" sz="2200"/>
              <a:t>grid-template-columns / grid-template-rows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60" name="Google Shape;260;gf347c5ad3c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88475"/>
            <a:ext cx="4430476" cy="35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347c5ad3c_0_8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67" name="Google Shape;267;gf347c5ad3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f347c5ad3c_0_80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69" name="Google Shape;269;gf347c5ad3c_0_80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f347c5ad3c_0_80"/>
          <p:cNvPicPr preferRelativeResize="0"/>
          <p:nvPr/>
        </p:nvPicPr>
        <p:blipFill rotWithShape="1">
          <a:blip r:embed="rId4">
            <a:alphaModFix/>
          </a:blip>
          <a:srcRect b="28666" l="14756" r="19922" t="58062"/>
          <a:stretch/>
        </p:blipFill>
        <p:spPr>
          <a:xfrm>
            <a:off x="193763" y="3277547"/>
            <a:ext cx="8756477" cy="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f347c5ad3c_0_80"/>
          <p:cNvSpPr txBox="1"/>
          <p:nvPr/>
        </p:nvSpPr>
        <p:spPr>
          <a:xfrm>
            <a:off x="442950" y="1771863"/>
            <a:ext cx="825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Caso você queira dividir em partes iguais, pode usar a notação </a:t>
            </a:r>
            <a:r>
              <a:rPr b="1" lang="pt-BR" sz="2500">
                <a:latin typeface="Calibri"/>
                <a:ea typeface="Calibri"/>
                <a:cs typeface="Calibri"/>
                <a:sym typeface="Calibri"/>
              </a:rPr>
              <a:t>repeat( )</a:t>
            </a:r>
            <a:r>
              <a:rPr lang="pt-BR" sz="2500">
                <a:latin typeface="Calibri"/>
                <a:ea typeface="Calibri"/>
                <a:cs typeface="Calibri"/>
                <a:sym typeface="Calibri"/>
              </a:rPr>
              <a:t>. Por exemplo: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347c5ad3c_0_8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78" name="Google Shape;278;gf347c5ad3c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f347c5ad3c_0_88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80" name="Google Shape;280;gf347c5ad3c_0_88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f347c5ad3c_0_88"/>
          <p:cNvSpPr txBox="1"/>
          <p:nvPr/>
        </p:nvSpPr>
        <p:spPr>
          <a:xfrm>
            <a:off x="730925" y="1231638"/>
            <a:ext cx="47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pt-BR" sz="2600"/>
              <a:t>grid-template-areas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282" name="Google Shape;282;gf347c5ad3c_0_88"/>
          <p:cNvSpPr txBox="1"/>
          <p:nvPr/>
        </p:nvSpPr>
        <p:spPr>
          <a:xfrm>
            <a:off x="442950" y="2279950"/>
            <a:ext cx="825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3000">
                <a:latin typeface="Calibri"/>
                <a:ea typeface="Calibri"/>
                <a:cs typeface="Calibri"/>
                <a:sym typeface="Calibri"/>
              </a:rPr>
              <a:t>A propriedade </a:t>
            </a:r>
            <a:r>
              <a:rPr lang="pt-BR" sz="30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grid-template-areas</a:t>
            </a:r>
            <a:r>
              <a:rPr lang="pt-BR" sz="3000">
                <a:latin typeface="Calibri"/>
                <a:ea typeface="Calibri"/>
                <a:cs typeface="Calibri"/>
                <a:sym typeface="Calibri"/>
              </a:rPr>
              <a:t> define um modelo de grid referenciando os nomes das áreas do grid que são especificadas pela propriedade grid-area. Repetir o nome de uma área do grid faz com que o conteúdo se espalhe por essas células com o nome repetido. Um ponto significa uma célula vazia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47c5ad3c_0_9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289" name="Google Shape;289;gf347c5ad3c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f347c5ad3c_0_9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91" name="Google Shape;291;gf347c5ad3c_0_9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f347c5ad3c_0_96"/>
          <p:cNvPicPr preferRelativeResize="0"/>
          <p:nvPr/>
        </p:nvPicPr>
        <p:blipFill rotWithShape="1">
          <a:blip r:embed="rId4">
            <a:alphaModFix/>
          </a:blip>
          <a:srcRect b="16112" l="16993" r="54979" t="45909"/>
          <a:stretch/>
        </p:blipFill>
        <p:spPr>
          <a:xfrm>
            <a:off x="1973525" y="2078525"/>
            <a:ext cx="4815398" cy="35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f347c5ad3c_0_96"/>
          <p:cNvSpPr txBox="1"/>
          <p:nvPr/>
        </p:nvSpPr>
        <p:spPr>
          <a:xfrm>
            <a:off x="730925" y="1360213"/>
            <a:ext cx="470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6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pt-BR" sz="2400"/>
              <a:t>grid-template-areas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14f6ce5a5_0_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01" name="Google Shape;101;gf14f6ce5a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f14f6ce5a5_0_1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3" name="Google Shape;103;gf14f6ce5a5_0_1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f14f6ce5a5_0_1"/>
          <p:cNvSpPr txBox="1"/>
          <p:nvPr/>
        </p:nvSpPr>
        <p:spPr>
          <a:xfrm>
            <a:off x="1147350" y="2305338"/>
            <a:ext cx="6849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é Grid.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Propriedades do elemento pai (Grid Container).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47c5ad3c_0_112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00" name="Google Shape;300;gf347c5ad3c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f347c5ad3c_0_112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02" name="Google Shape;302;gf347c5ad3c_0_112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 pai (Grid Container)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f347c5ad3c_0_112"/>
          <p:cNvPicPr preferRelativeResize="0"/>
          <p:nvPr/>
        </p:nvPicPr>
        <p:blipFill rotWithShape="1">
          <a:blip r:embed="rId4">
            <a:alphaModFix/>
          </a:blip>
          <a:srcRect b="58813" l="16960" r="40490" t="20652"/>
          <a:stretch/>
        </p:blipFill>
        <p:spPr>
          <a:xfrm>
            <a:off x="74450" y="1885425"/>
            <a:ext cx="6279850" cy="16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f347c5ad3c_0_112"/>
          <p:cNvPicPr preferRelativeResize="0"/>
          <p:nvPr/>
        </p:nvPicPr>
        <p:blipFill rotWithShape="1">
          <a:blip r:embed="rId4">
            <a:alphaModFix/>
          </a:blip>
          <a:srcRect b="7977" l="17060" r="53675" t="46827"/>
          <a:stretch/>
        </p:blipFill>
        <p:spPr>
          <a:xfrm>
            <a:off x="4428350" y="2533600"/>
            <a:ext cx="4566427" cy="37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f347c5ad3c_0_112"/>
          <p:cNvSpPr txBox="1"/>
          <p:nvPr/>
        </p:nvSpPr>
        <p:spPr>
          <a:xfrm>
            <a:off x="541625" y="3534038"/>
            <a:ext cx="321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Elas especificam o espaçamento (</a:t>
            </a:r>
            <a:r>
              <a:rPr lang="pt-BR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gap</a:t>
            </a: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) entre as linhas e as colunas do grid, ou seja, a espessura das retas verticais ou horizontais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f347c5ad3c_0_112"/>
          <p:cNvSpPr txBox="1"/>
          <p:nvPr/>
        </p:nvSpPr>
        <p:spPr>
          <a:xfrm>
            <a:off x="392100" y="1336725"/>
            <a:ext cx="55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6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pt-BR" sz="2400"/>
              <a:t>column-gap / row-gap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347c5ad3c_0_31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f347c5ad3c_0_3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314" name="Google Shape;314;gf347c5ad3c_0_3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47c5ad3c_0_311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f347c5ad3c_0_311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justify-items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f347c5ad3c_0_311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347c5ad3c_0_187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24" name="Google Shape;324;gf347c5ad3c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f347c5ad3c_0_187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26" name="Google Shape;326;gf347c5ad3c_0_187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f347c5ad3c_0_187"/>
          <p:cNvPicPr preferRelativeResize="0"/>
          <p:nvPr/>
        </p:nvPicPr>
        <p:blipFill rotWithShape="1">
          <a:blip r:embed="rId4">
            <a:alphaModFix/>
          </a:blip>
          <a:srcRect b="16115" l="8580" r="33286" t="23414"/>
          <a:stretch/>
        </p:blipFill>
        <p:spPr>
          <a:xfrm>
            <a:off x="1091700" y="2483199"/>
            <a:ext cx="6960576" cy="3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f347c5ad3c_0_187"/>
          <p:cNvSpPr txBox="1"/>
          <p:nvPr/>
        </p:nvSpPr>
        <p:spPr>
          <a:xfrm>
            <a:off x="214325" y="1456675"/>
            <a:ext cx="872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A propriedade justify-items alinha horizontalmente os itens do grid. Os valores possíveis para configurar essa propriedade são: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47c5ad3c_0_209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35" name="Google Shape;335;gf347c5ad3c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f347c5ad3c_0_209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37" name="Google Shape;337;gf347c5ad3c_0_209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f347c5ad3c_0_209"/>
          <p:cNvPicPr preferRelativeResize="0"/>
          <p:nvPr/>
        </p:nvPicPr>
        <p:blipFill rotWithShape="1">
          <a:blip r:embed="rId4">
            <a:alphaModFix/>
          </a:blip>
          <a:srcRect b="13639" l="8447" r="32310" t="25142"/>
          <a:stretch/>
        </p:blipFill>
        <p:spPr>
          <a:xfrm>
            <a:off x="650663" y="1611625"/>
            <a:ext cx="7842677" cy="43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347c5ad3c_0_21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45" name="Google Shape;345;gf347c5ad3c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f347c5ad3c_0_218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47" name="Google Shape;347;gf347c5ad3c_0_218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f347c5ad3c_0_218"/>
          <p:cNvPicPr preferRelativeResize="0"/>
          <p:nvPr/>
        </p:nvPicPr>
        <p:blipFill rotWithShape="1">
          <a:blip r:embed="rId4">
            <a:alphaModFix/>
          </a:blip>
          <a:srcRect b="12706" l="8716" r="28528" t="26321"/>
          <a:stretch/>
        </p:blipFill>
        <p:spPr>
          <a:xfrm>
            <a:off x="703458" y="1713850"/>
            <a:ext cx="7737082" cy="40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347c5ad3c_0_227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55" name="Google Shape;355;gf347c5ad3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f347c5ad3c_0_227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57" name="Google Shape;357;gf347c5ad3c_0_227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f347c5ad3c_0_227"/>
          <p:cNvPicPr preferRelativeResize="0"/>
          <p:nvPr/>
        </p:nvPicPr>
        <p:blipFill rotWithShape="1">
          <a:blip r:embed="rId4">
            <a:alphaModFix/>
          </a:blip>
          <a:srcRect b="0" l="8581" r="8984" t="27869"/>
          <a:stretch/>
        </p:blipFill>
        <p:spPr>
          <a:xfrm>
            <a:off x="405113" y="1797375"/>
            <a:ext cx="8333774" cy="39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47c5ad3c_0_329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f347c5ad3c_0_3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366" name="Google Shape;366;gf347c5ad3c_0_3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f347c5ad3c_0_329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f347c5ad3c_0_329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align-items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f347c5ad3c_0_329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347c5ad3c_0_23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76" name="Google Shape;376;gf347c5ad3c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f347c5ad3c_0_23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78" name="Google Shape;378;gf347c5ad3c_0_23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f347c5ad3c_0_236"/>
          <p:cNvPicPr preferRelativeResize="0"/>
          <p:nvPr/>
        </p:nvPicPr>
        <p:blipFill rotWithShape="1">
          <a:blip r:embed="rId4">
            <a:alphaModFix/>
          </a:blip>
          <a:srcRect b="8676" l="8580" r="30952" t="23911"/>
          <a:stretch/>
        </p:blipFill>
        <p:spPr>
          <a:xfrm>
            <a:off x="1487786" y="2441864"/>
            <a:ext cx="6168427" cy="36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f347c5ad3c_0_236"/>
          <p:cNvSpPr txBox="1"/>
          <p:nvPr/>
        </p:nvSpPr>
        <p:spPr>
          <a:xfrm>
            <a:off x="214325" y="1456675"/>
            <a:ext cx="872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A propriedade align-items alinha verticalmente os itens do grid. Os valores possíveis para configurar essa propriedade são: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347c5ad3c_0_245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87" name="Google Shape;387;gf347c5ad3c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f347c5ad3c_0_245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89" name="Google Shape;389;gf347c5ad3c_0_245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f347c5ad3c_0_245"/>
          <p:cNvPicPr preferRelativeResize="0"/>
          <p:nvPr/>
        </p:nvPicPr>
        <p:blipFill rotWithShape="1">
          <a:blip r:embed="rId4">
            <a:alphaModFix/>
          </a:blip>
          <a:srcRect b="35244" l="13883" r="36777" t="29955"/>
          <a:stretch/>
        </p:blipFill>
        <p:spPr>
          <a:xfrm>
            <a:off x="514350" y="3125843"/>
            <a:ext cx="8115298" cy="2605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f347c5ad3c_0_245"/>
          <p:cNvPicPr preferRelativeResize="0"/>
          <p:nvPr/>
        </p:nvPicPr>
        <p:blipFill rotWithShape="1">
          <a:blip r:embed="rId5">
            <a:alphaModFix/>
          </a:blip>
          <a:srcRect b="35492" l="13915" r="33927" t="45209"/>
          <a:stretch/>
        </p:blipFill>
        <p:spPr>
          <a:xfrm>
            <a:off x="514351" y="1728613"/>
            <a:ext cx="8115298" cy="136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347c5ad3c_0_25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398" name="Google Shape;398;gf347c5ad3c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f347c5ad3c_0_25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00" name="Google Shape;400;gf347c5ad3c_0_25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f347c5ad3c_0_254"/>
          <p:cNvPicPr preferRelativeResize="0"/>
          <p:nvPr/>
        </p:nvPicPr>
        <p:blipFill rotWithShape="1">
          <a:blip r:embed="rId4">
            <a:alphaModFix/>
          </a:blip>
          <a:srcRect b="24787" l="13638" r="28718" t="14989"/>
          <a:stretch/>
        </p:blipFill>
        <p:spPr>
          <a:xfrm>
            <a:off x="720463" y="1597350"/>
            <a:ext cx="7703074" cy="43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7b6919ff2_0_5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57b6919ff2_0_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112" name="Google Shape;112;g157b6919ff2_0_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57b6919ff2_0_50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57b6919ff2_0_50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é Grid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57b6919ff2_0_50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347c5ad3c_0_263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08" name="Google Shape;408;gf347c5ad3c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347c5ad3c_0_263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10" name="Google Shape;410;gf347c5ad3c_0_263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align-items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f347c5ad3c_0_263"/>
          <p:cNvPicPr preferRelativeResize="0"/>
          <p:nvPr/>
        </p:nvPicPr>
        <p:blipFill rotWithShape="1">
          <a:blip r:embed="rId4">
            <a:alphaModFix/>
          </a:blip>
          <a:srcRect b="2734" l="13504" r="14432" t="24155"/>
          <a:stretch/>
        </p:blipFill>
        <p:spPr>
          <a:xfrm>
            <a:off x="583777" y="1573417"/>
            <a:ext cx="7976448" cy="434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347c5ad3c_0_37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f347c5ad3c_0_3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419" name="Google Shape;419;gf347c5ad3c_0_3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f347c5ad3c_0_370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f347c5ad3c_0_370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f347c5ad3c_0_370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347c5ad3c_0_28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29" name="Google Shape;429;gf347c5ad3c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f347c5ad3c_0_281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31" name="Google Shape;431;gf347c5ad3c_0_281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f347c5ad3c_0_281"/>
          <p:cNvPicPr preferRelativeResize="0"/>
          <p:nvPr/>
        </p:nvPicPr>
        <p:blipFill rotWithShape="1">
          <a:blip r:embed="rId4">
            <a:alphaModFix/>
          </a:blip>
          <a:srcRect b="11648" l="13503" r="43979" t="23166"/>
          <a:stretch/>
        </p:blipFill>
        <p:spPr>
          <a:xfrm>
            <a:off x="3255500" y="1635637"/>
            <a:ext cx="5586149" cy="45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f347c5ad3c_0_281"/>
          <p:cNvSpPr txBox="1"/>
          <p:nvPr/>
        </p:nvSpPr>
        <p:spPr>
          <a:xfrm>
            <a:off x="194400" y="1636100"/>
            <a:ext cx="27264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A propriedade </a:t>
            </a:r>
            <a:r>
              <a:rPr lang="pt-BR" sz="26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justify-content</a:t>
            </a: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 alinha o grid completo ao longo do eixo horizontal do container do grid. Os valores possíveis para configurar essa propriedade são: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347c5ad3c_0_29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40" name="Google Shape;440;gf347c5ad3c_0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f347c5ad3c_0_290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42" name="Google Shape;442;gf347c5ad3c_0_290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f347c5ad3c_0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888" y="1529325"/>
            <a:ext cx="6300226" cy="47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47c5ad3c_0_383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50" name="Google Shape;450;gf347c5ad3c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f347c5ad3c_0_383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52" name="Google Shape;452;gf347c5ad3c_0_383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f347c5ad3c_0_383"/>
          <p:cNvPicPr preferRelativeResize="0"/>
          <p:nvPr/>
        </p:nvPicPr>
        <p:blipFill rotWithShape="1">
          <a:blip r:embed="rId4">
            <a:alphaModFix/>
          </a:blip>
          <a:srcRect b="17533" l="13769" r="40409" t="16970"/>
          <a:stretch/>
        </p:blipFill>
        <p:spPr>
          <a:xfrm>
            <a:off x="1571175" y="1501475"/>
            <a:ext cx="6001651" cy="46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47c5ad3c_0_392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60" name="Google Shape;460;gf347c5ad3c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f347c5ad3c_0_392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62" name="Google Shape;462;gf347c5ad3c_0_392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f347c5ad3c_0_392"/>
          <p:cNvPicPr preferRelativeResize="0"/>
          <p:nvPr/>
        </p:nvPicPr>
        <p:blipFill rotWithShape="1">
          <a:blip r:embed="rId4">
            <a:alphaModFix/>
          </a:blip>
          <a:srcRect b="5953" l="13506" r="46498" t="24654"/>
          <a:stretch/>
        </p:blipFill>
        <p:spPr>
          <a:xfrm>
            <a:off x="2077413" y="1610675"/>
            <a:ext cx="4989168" cy="464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347c5ad3c_0_40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70" name="Google Shape;470;gf347c5ad3c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f347c5ad3c_0_401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72" name="Google Shape;472;gf347c5ad3c_0_401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f347c5ad3c_0_401"/>
          <p:cNvPicPr preferRelativeResize="0"/>
          <p:nvPr/>
        </p:nvPicPr>
        <p:blipFill rotWithShape="1">
          <a:blip r:embed="rId4">
            <a:alphaModFix/>
          </a:blip>
          <a:srcRect b="5699" l="13367" r="14569" t="23663"/>
          <a:stretch/>
        </p:blipFill>
        <p:spPr>
          <a:xfrm>
            <a:off x="370963" y="1584787"/>
            <a:ext cx="8402074" cy="441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347c5ad3c_0_41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80" name="Google Shape;480;gf347c5ad3c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f347c5ad3c_0_410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82" name="Google Shape;482;gf347c5ad3c_0_410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f347c5ad3c_0_410"/>
          <p:cNvPicPr preferRelativeResize="0"/>
          <p:nvPr/>
        </p:nvPicPr>
        <p:blipFill rotWithShape="1">
          <a:blip r:embed="rId4">
            <a:alphaModFix/>
          </a:blip>
          <a:srcRect b="12147" l="13633" r="14566" t="15233"/>
          <a:stretch/>
        </p:blipFill>
        <p:spPr>
          <a:xfrm>
            <a:off x="528175" y="1593750"/>
            <a:ext cx="8087650" cy="43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347c5ad3c_0_419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490" name="Google Shape;490;gf347c5ad3c_0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f347c5ad3c_0_419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92" name="Google Shape;492;gf347c5ad3c_0_419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justify-content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f347c5ad3c_0_419"/>
          <p:cNvPicPr preferRelativeResize="0"/>
          <p:nvPr/>
        </p:nvPicPr>
        <p:blipFill rotWithShape="1">
          <a:blip r:embed="rId4">
            <a:alphaModFix/>
          </a:blip>
          <a:srcRect b="12892" l="13370" r="14432" t="17709"/>
          <a:stretch/>
        </p:blipFill>
        <p:spPr>
          <a:xfrm>
            <a:off x="438063" y="1712175"/>
            <a:ext cx="8267875" cy="42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347c5ad3c_0_45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f347c5ad3c_0_4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501" name="Google Shape;501;gf347c5ad3c_0_4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f347c5ad3c_0_458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f347c5ad3c_0_458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f347c5ad3c_0_458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2d08c396a_0_2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22" name="Google Shape;122;gf2d08c396a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f2d08c396a_0_2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4" name="Google Shape;124;gf2d08c396a_0_24"/>
          <p:cNvSpPr txBox="1"/>
          <p:nvPr/>
        </p:nvSpPr>
        <p:spPr>
          <a:xfrm>
            <a:off x="328650" y="1522400"/>
            <a:ext cx="84867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Você tem usado a propriedade </a:t>
            </a:r>
            <a:r>
              <a:rPr b="1" lang="pt-BR" sz="2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CSS Float</a:t>
            </a: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 e o </a:t>
            </a:r>
            <a:r>
              <a:rPr b="1" lang="pt-BR" sz="2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CSS Flexible Box Layout</a:t>
            </a: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 para criar a aparência de páginas web com várias colunas, porém existe uma técnica bastante eficiente para isso: o</a:t>
            </a:r>
            <a:r>
              <a:rPr b="1" lang="pt-BR" sz="2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CSS Grid Layout</a:t>
            </a: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O CSS Grid Layout é uma excelente forma de </a:t>
            </a:r>
            <a:r>
              <a:rPr b="1" lang="pt-BR" sz="29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dividir uma página em regiões principais ou definir o relacionamento em termos de medidas, posicionamento e camadas entre os diferentes componentes da marcação HTML</a:t>
            </a: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f2d08c396a_0_2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é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347c5ad3c_0_42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11" name="Google Shape;511;gf347c5ad3c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f347c5ad3c_0_428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13" name="Google Shape;513;gf347c5ad3c_0_428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f347c5ad3c_0_428"/>
          <p:cNvPicPr preferRelativeResize="0"/>
          <p:nvPr/>
        </p:nvPicPr>
        <p:blipFill rotWithShape="1">
          <a:blip r:embed="rId4">
            <a:alphaModFix/>
          </a:blip>
          <a:srcRect b="64869" l="22410" r="44480" t="17216"/>
          <a:stretch/>
        </p:blipFill>
        <p:spPr>
          <a:xfrm>
            <a:off x="0" y="2925354"/>
            <a:ext cx="5112600" cy="14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f347c5ad3c_0_428"/>
          <p:cNvPicPr preferRelativeResize="0"/>
          <p:nvPr/>
        </p:nvPicPr>
        <p:blipFill rotWithShape="1">
          <a:blip r:embed="rId4">
            <a:alphaModFix/>
          </a:blip>
          <a:srcRect b="17259" l="22410" r="52604" t="35076"/>
          <a:stretch/>
        </p:blipFill>
        <p:spPr>
          <a:xfrm>
            <a:off x="4957750" y="2334650"/>
            <a:ext cx="3858101" cy="39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f347c5ad3c_0_428"/>
          <p:cNvSpPr txBox="1"/>
          <p:nvPr/>
        </p:nvSpPr>
        <p:spPr>
          <a:xfrm>
            <a:off x="207150" y="1539950"/>
            <a:ext cx="872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A propriedade align-content alinha o grid completo ao longo do eixo vertical do container do grid. Os valores possíveis para configurar essa propriedade são: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347c5ad3c_0_468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23" name="Google Shape;523;gf347c5ad3c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f347c5ad3c_0_468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25" name="Google Shape;525;gf347c5ad3c_0_468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f347c5ad3c_0_468"/>
          <p:cNvPicPr preferRelativeResize="0"/>
          <p:nvPr/>
        </p:nvPicPr>
        <p:blipFill rotWithShape="1">
          <a:blip r:embed="rId4">
            <a:alphaModFix/>
          </a:blip>
          <a:srcRect b="58784" l="22541" r="40450" t="25641"/>
          <a:stretch/>
        </p:blipFill>
        <p:spPr>
          <a:xfrm>
            <a:off x="226575" y="1456675"/>
            <a:ext cx="6573341" cy="14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f347c5ad3c_0_468"/>
          <p:cNvPicPr preferRelativeResize="0"/>
          <p:nvPr/>
        </p:nvPicPr>
        <p:blipFill rotWithShape="1">
          <a:blip r:embed="rId4">
            <a:alphaModFix/>
          </a:blip>
          <a:srcRect b="5703" l="22542" r="50411" t="43095"/>
          <a:stretch/>
        </p:blipFill>
        <p:spPr>
          <a:xfrm>
            <a:off x="4760500" y="2138100"/>
            <a:ext cx="4065902" cy="41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347c5ad3c_0_477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34" name="Google Shape;534;gf347c5ad3c_0_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f347c5ad3c_0_477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36" name="Google Shape;536;gf347c5ad3c_0_477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gf347c5ad3c_0_477"/>
          <p:cNvPicPr preferRelativeResize="0"/>
          <p:nvPr/>
        </p:nvPicPr>
        <p:blipFill rotWithShape="1">
          <a:blip r:embed="rId4">
            <a:alphaModFix/>
          </a:blip>
          <a:srcRect b="58431" l="22803" r="44516" t="24399"/>
          <a:stretch/>
        </p:blipFill>
        <p:spPr>
          <a:xfrm>
            <a:off x="200025" y="1517314"/>
            <a:ext cx="5695339" cy="16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f347c5ad3c_0_477"/>
          <p:cNvPicPr preferRelativeResize="0"/>
          <p:nvPr/>
        </p:nvPicPr>
        <p:blipFill rotWithShape="1">
          <a:blip r:embed="rId4">
            <a:alphaModFix/>
          </a:blip>
          <a:srcRect b="7199" l="22803" r="52793" t="42700"/>
          <a:stretch/>
        </p:blipFill>
        <p:spPr>
          <a:xfrm>
            <a:off x="4572000" y="2128950"/>
            <a:ext cx="3814776" cy="42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347c5ad3c_0_48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45" name="Google Shape;545;gf347c5ad3c_0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f347c5ad3c_0_48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47" name="Google Shape;547;gf347c5ad3c_0_48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gf347c5ad3c_0_486"/>
          <p:cNvPicPr preferRelativeResize="0"/>
          <p:nvPr/>
        </p:nvPicPr>
        <p:blipFill rotWithShape="1">
          <a:blip r:embed="rId4">
            <a:alphaModFix/>
          </a:blip>
          <a:srcRect b="63261" l="22544" r="46298" t="20652"/>
          <a:stretch/>
        </p:blipFill>
        <p:spPr>
          <a:xfrm>
            <a:off x="323525" y="1395541"/>
            <a:ext cx="5112600" cy="141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f347c5ad3c_0_486"/>
          <p:cNvPicPr preferRelativeResize="0"/>
          <p:nvPr/>
        </p:nvPicPr>
        <p:blipFill rotWithShape="1">
          <a:blip r:embed="rId4">
            <a:alphaModFix/>
          </a:blip>
          <a:srcRect b="11659" l="22544" r="52241" t="39555"/>
          <a:stretch/>
        </p:blipFill>
        <p:spPr>
          <a:xfrm>
            <a:off x="4186250" y="2043000"/>
            <a:ext cx="4029077" cy="41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347c5ad3c_0_495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56" name="Google Shape;556;gf347c5ad3c_0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f347c5ad3c_0_495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58" name="Google Shape;558;gf347c5ad3c_0_495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f347c5ad3c_0_495"/>
          <p:cNvPicPr preferRelativeResize="0"/>
          <p:nvPr/>
        </p:nvPicPr>
        <p:blipFill rotWithShape="1">
          <a:blip r:embed="rId4">
            <a:alphaModFix/>
          </a:blip>
          <a:srcRect b="9177" l="22541" r="23876" t="20651"/>
          <a:stretch/>
        </p:blipFill>
        <p:spPr>
          <a:xfrm>
            <a:off x="990575" y="1568775"/>
            <a:ext cx="6748555" cy="474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347c5ad3c_0_50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66" name="Google Shape;566;gf347c5ad3c_0_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f347c5ad3c_0_50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68" name="Google Shape;568;gf347c5ad3c_0_50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gf347c5ad3c_0_504"/>
          <p:cNvPicPr preferRelativeResize="0"/>
          <p:nvPr/>
        </p:nvPicPr>
        <p:blipFill rotWithShape="1">
          <a:blip r:embed="rId4">
            <a:alphaModFix/>
          </a:blip>
          <a:srcRect b="12153" l="22680" r="23740" t="18947"/>
          <a:stretch/>
        </p:blipFill>
        <p:spPr>
          <a:xfrm>
            <a:off x="1166188" y="1583250"/>
            <a:ext cx="6811637" cy="469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347c5ad3c_0_513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76" name="Google Shape;576;gf347c5ad3c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f347c5ad3c_0_513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78" name="Google Shape;578;gf347c5ad3c_0_513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Propriedade align-content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f347c5ad3c_0_513"/>
          <p:cNvPicPr preferRelativeResize="0"/>
          <p:nvPr/>
        </p:nvPicPr>
        <p:blipFill rotWithShape="1">
          <a:blip r:embed="rId4">
            <a:alphaModFix/>
          </a:blip>
          <a:srcRect b="13634" l="22683" r="23869" t="16229"/>
          <a:stretch/>
        </p:blipFill>
        <p:spPr>
          <a:xfrm>
            <a:off x="1169059" y="1537100"/>
            <a:ext cx="6805891" cy="47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7b6919ff2_0_267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157b6919ff2_0_2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587" name="Google Shape;587;g157b6919ff2_0_2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157b6919ff2_0_267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57b6919ff2_0_267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Exercício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57b6919ff2_0_267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14f6ce5a5_0_174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597" name="Google Shape;597;gf14f6ce5a5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f14f6ce5a5_0_174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599" name="Google Shape;599;gf14f6ce5a5_0_174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Exercício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f14f6ce5a5_0_174"/>
          <p:cNvSpPr txBox="1"/>
          <p:nvPr/>
        </p:nvSpPr>
        <p:spPr>
          <a:xfrm>
            <a:off x="957275" y="1540200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f14f6ce5a5_0_174"/>
          <p:cNvSpPr txBox="1"/>
          <p:nvPr/>
        </p:nvSpPr>
        <p:spPr>
          <a:xfrm>
            <a:off x="171450" y="1540200"/>
            <a:ext cx="8801100" cy="4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Você deve criar um container e nove filhos(itens).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O seu grid deverá conter 4 colunas e 6 linhas sendo </a:t>
            </a:r>
            <a:r>
              <a:rPr lang="pt-BR" sz="2400">
                <a:solidFill>
                  <a:schemeClr val="dk1"/>
                </a:solidFill>
              </a:rPr>
              <a:t>divididas</a:t>
            </a:r>
            <a:r>
              <a:rPr lang="pt-BR" sz="2400">
                <a:solidFill>
                  <a:schemeClr val="dk1"/>
                </a:solidFill>
              </a:rPr>
              <a:t> da seguinte forma: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Na primeira linha coloque dois itens e cada um deve ocupar a mesma quantidade de colunas.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Na segunda linha coloque apenas um </a:t>
            </a:r>
            <a:r>
              <a:rPr lang="pt-BR" sz="2400">
                <a:solidFill>
                  <a:schemeClr val="dk1"/>
                </a:solidFill>
              </a:rPr>
              <a:t>único</a:t>
            </a:r>
            <a:r>
              <a:rPr lang="pt-BR" sz="2400">
                <a:solidFill>
                  <a:schemeClr val="dk1"/>
                </a:solidFill>
              </a:rPr>
              <a:t> item de forma que ele ocupe todas as colunas.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Na terceira linha coloque apenas um </a:t>
            </a:r>
            <a:r>
              <a:rPr lang="pt-BR" sz="2400">
                <a:solidFill>
                  <a:schemeClr val="dk1"/>
                </a:solidFill>
              </a:rPr>
              <a:t>único</a:t>
            </a:r>
            <a:r>
              <a:rPr lang="pt-BR" sz="2400">
                <a:solidFill>
                  <a:schemeClr val="dk1"/>
                </a:solidFill>
              </a:rPr>
              <a:t> item de forma que ele ocupe todas as colunas.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40d05e32_0_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608" name="Google Shape;608;g15940d05e3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5940d05e32_0_1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610" name="Google Shape;610;g15940d05e32_0_1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Exercício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15940d05e32_0_1"/>
          <p:cNvSpPr txBox="1"/>
          <p:nvPr/>
        </p:nvSpPr>
        <p:spPr>
          <a:xfrm>
            <a:off x="957275" y="1540200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15940d05e32_0_1"/>
          <p:cNvSpPr txBox="1"/>
          <p:nvPr/>
        </p:nvSpPr>
        <p:spPr>
          <a:xfrm>
            <a:off x="171450" y="1935900"/>
            <a:ext cx="880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</a:t>
            </a:r>
            <a:r>
              <a:rPr lang="pt-BR" sz="2400">
                <a:solidFill>
                  <a:schemeClr val="dk1"/>
                </a:solidFill>
              </a:rPr>
              <a:t>Na quarta linha coloque um item que ocupe apenas a segunda e terceira coluna sendo assim a coluna um e quatro devem ficar vazias.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Na quinta linha coloque um item que ocupe todas as colunas.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9900FF"/>
                </a:solidFill>
              </a:rPr>
              <a:t>&gt;</a:t>
            </a:r>
            <a:r>
              <a:rPr lang="pt-BR" sz="2400">
                <a:solidFill>
                  <a:schemeClr val="dk1"/>
                </a:solidFill>
              </a:rPr>
              <a:t> Na sexta linha coloque três itens sendo que o primeiro item deve ocupar uma coluna a mais que os outros dois itens.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7b6919ff2_0_95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32" name="Google Shape;132;g157b6919ff2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57b6919ff2_0_95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g157b6919ff2_0_95"/>
          <p:cNvSpPr txBox="1"/>
          <p:nvPr/>
        </p:nvSpPr>
        <p:spPr>
          <a:xfrm>
            <a:off x="328650" y="1456675"/>
            <a:ext cx="8486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latin typeface="Calibri"/>
                <a:ea typeface="Calibri"/>
                <a:cs typeface="Calibri"/>
                <a:sym typeface="Calibri"/>
              </a:rPr>
              <a:t>Você deve entender o grid como um layout formado por </a:t>
            </a:r>
            <a:r>
              <a:rPr b="1" lang="pt-BR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retas verticais e horizontais</a:t>
            </a:r>
            <a:r>
              <a:rPr lang="pt-BR" sz="2700"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b="1" lang="pt-BR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formam as células do grid</a:t>
            </a:r>
            <a:r>
              <a:rPr lang="pt-BR" sz="2700">
                <a:latin typeface="Calibri"/>
                <a:ea typeface="Calibri"/>
                <a:cs typeface="Calibri"/>
                <a:sym typeface="Calibri"/>
              </a:rPr>
              <a:t>. Por exemplo, a imagem abaixo mostra um grid </a:t>
            </a:r>
            <a:r>
              <a:rPr b="1" lang="pt-BR" sz="27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3x2 (3 linhas e 2 colunas)</a:t>
            </a:r>
            <a:r>
              <a:rPr lang="pt-BR" sz="2700">
                <a:latin typeface="Calibri"/>
                <a:ea typeface="Calibri"/>
                <a:cs typeface="Calibri"/>
                <a:sym typeface="Calibri"/>
              </a:rPr>
              <a:t> formado por três retas verticais e quatro retas horizontais, formando assim seis células.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57b6919ff2_0_95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é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57b6919ff2_0_95"/>
          <p:cNvPicPr preferRelativeResize="0"/>
          <p:nvPr/>
        </p:nvPicPr>
        <p:blipFill rotWithShape="1">
          <a:blip r:embed="rId4">
            <a:alphaModFix/>
          </a:blip>
          <a:srcRect b="15504" l="18743" r="48017" t="52561"/>
          <a:stretch/>
        </p:blipFill>
        <p:spPr>
          <a:xfrm>
            <a:off x="445125" y="3719275"/>
            <a:ext cx="4991002" cy="25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57b6919ff2_0_95"/>
          <p:cNvSpPr txBox="1"/>
          <p:nvPr/>
        </p:nvSpPr>
        <p:spPr>
          <a:xfrm>
            <a:off x="5786450" y="3988475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●"/>
            </a:pPr>
            <a:r>
              <a:rPr b="0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Tabelas bidimensionais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●"/>
            </a:pPr>
            <a:r>
              <a:rPr b="0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Vantagens sobre tabelas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7b6919ff2_0_9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44" name="Google Shape;144;g157b6919ff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57b6919ff2_0_9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6" name="Google Shape;146;g157b6919ff2_0_9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Elementos filhos (Grid Items)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157b6919ff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" y="1609075"/>
            <a:ext cx="8986850" cy="46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7b6919ff2_0_61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57b6919ff2_0_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pa_ppt.png" id="155" name="Google Shape;155;g157b6919ff2_0_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57b6919ff2_0_61"/>
          <p:cNvSpPr/>
          <p:nvPr/>
        </p:nvSpPr>
        <p:spPr>
          <a:xfrm>
            <a:off x="0" y="3284984"/>
            <a:ext cx="3059700" cy="1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IOS – Instituto de Oportunidade Social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157b6919ff2_0_61"/>
          <p:cNvSpPr/>
          <p:nvPr/>
        </p:nvSpPr>
        <p:spPr>
          <a:xfrm>
            <a:off x="3059832" y="3284984"/>
            <a:ext cx="6084300" cy="113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57b6919ff2_0_61"/>
          <p:cNvSpPr txBox="1"/>
          <p:nvPr>
            <p:ph idx="12" type="sldNum"/>
          </p:nvPr>
        </p:nvSpPr>
        <p:spPr>
          <a:xfrm>
            <a:off x="7046912" y="6525344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9a8818c53_0_0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65" name="Google Shape;165;g139a8818c5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39a8818c53_0_0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7" name="Google Shape;167;g139a8818c53_0_0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39a8818c53_0_0"/>
          <p:cNvSpPr txBox="1"/>
          <p:nvPr/>
        </p:nvSpPr>
        <p:spPr>
          <a:xfrm>
            <a:off x="689100" y="1456675"/>
            <a:ext cx="7765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A proposta do Grid é definir o layout bidimensional de uma página web criando itens fixos ou flexíveis que podem ser configurados individualmente. Como tabelas, o layout Grid permite alinhar elementos em linha e colunas por meio de um método bidimensional para criação de layout utilizando CSS.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39a8818c53_0_0"/>
          <p:cNvSpPr txBox="1"/>
          <p:nvPr/>
        </p:nvSpPr>
        <p:spPr>
          <a:xfrm>
            <a:off x="689100" y="4042675"/>
            <a:ext cx="7765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6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Grid tem vantagem</a:t>
            </a: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 sobre tabelas por </a:t>
            </a:r>
            <a:r>
              <a:rPr b="1" lang="pt-BR" sz="26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não se basear em estruturação de conteúdo</a:t>
            </a: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. Possibilita uma </a:t>
            </a:r>
            <a:r>
              <a:rPr b="1" lang="pt-BR" sz="26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enorme variedade de layouts</a:t>
            </a:r>
            <a:r>
              <a:rPr lang="pt-BR" sz="2600">
                <a:latin typeface="Calibri"/>
                <a:ea typeface="Calibri"/>
                <a:cs typeface="Calibri"/>
                <a:sym typeface="Calibri"/>
              </a:rPr>
              <a:t>. O Grid layout é o primeiro módulo no CSS criado especificamente para resolver problemas de layout.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47c5ad3c_0_6"/>
          <p:cNvSpPr/>
          <p:nvPr/>
        </p:nvSpPr>
        <p:spPr>
          <a:xfrm>
            <a:off x="0" y="6408712"/>
            <a:ext cx="9144000" cy="47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becalho_ppt.png" id="176" name="Google Shape;176;gf347c5ad3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384"/>
            <a:ext cx="9144001" cy="148407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f347c5ad3c_0_6"/>
          <p:cNvSpPr txBox="1"/>
          <p:nvPr>
            <p:ph idx="12" type="sldNum"/>
          </p:nvPr>
        </p:nvSpPr>
        <p:spPr>
          <a:xfrm>
            <a:off x="7010400" y="652025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pt-B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8" name="Google Shape;178;gf347c5ad3c_0_6"/>
          <p:cNvSpPr txBox="1"/>
          <p:nvPr/>
        </p:nvSpPr>
        <p:spPr>
          <a:xfrm>
            <a:off x="323528" y="116632"/>
            <a:ext cx="51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Termos utilizados pelo Grid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f347c5ad3c_0_6"/>
          <p:cNvSpPr txBox="1"/>
          <p:nvPr/>
        </p:nvSpPr>
        <p:spPr>
          <a:xfrm>
            <a:off x="689100" y="1979238"/>
            <a:ext cx="7765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Grid Container:</a:t>
            </a: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 é o elemento ou classe que </a:t>
            </a: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definimos</a:t>
            </a: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 a propriedade display: grid.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Então, esse elemento será o pai de todos os itens do Grid. Por exemplo, podemos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configurar uma classe .container em um elemento &lt;section&gt; e vários itens dentro dessa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seção.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presentacao_IOS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2012-08-15T00:46:09Z</dcterms:created>
  <dc:creator>rafael.duram</dc:creator>
</cp:coreProperties>
</file>